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diagrams/quickStyle1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diagrams/colors1.xml" ContentType="application/vnd.openxmlformats-officedocument.drawingml.diagramColors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diagrams/layout1.xml" ContentType="application/vnd.openxmlformats-officedocument.drawingml.diagram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15.xml" ContentType="application/vnd.openxmlformats-officedocument.presentationml.slide+xml"/>
  <Override PartName="/ppt/viewProps.xml" ContentType="application/vnd.openxmlformats-officedocument.presentationml.viewProps+xml"/>
  <Default Extension="bin" ContentType="application/vnd.openxmlformats-officedocument.presentationml.printerSettings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9.xml" ContentType="application/vnd.openxmlformats-officedocument.presentationml.slide+xml"/>
  <Override PartName="/ppt/diagrams/drawing1.xml" ContentType="application/vnd.ms-office.drawingml.diagramDrawing+xml"/>
  <Default Extension="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780" r:id="rId1"/>
  </p:sldMasterIdLst>
  <p:notesMasterIdLst>
    <p:notesMasterId r:id="rId17"/>
  </p:notesMasterIdLst>
  <p:sldIdLst>
    <p:sldId id="256" r:id="rId2"/>
    <p:sldId id="257" r:id="rId3"/>
    <p:sldId id="265" r:id="rId4"/>
    <p:sldId id="266" r:id="rId5"/>
    <p:sldId id="258" r:id="rId6"/>
    <p:sldId id="260" r:id="rId7"/>
    <p:sldId id="267" r:id="rId8"/>
    <p:sldId id="261" r:id="rId9"/>
    <p:sldId id="259" r:id="rId10"/>
    <p:sldId id="269" r:id="rId11"/>
    <p:sldId id="262" r:id="rId12"/>
    <p:sldId id="268" r:id="rId13"/>
    <p:sldId id="264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21347" autoAdjust="0"/>
    <p:restoredTop sz="94660"/>
  </p:normalViewPr>
  <p:slideViewPr>
    <p:cSldViewPr>
      <p:cViewPr varScale="1">
        <p:scale>
          <a:sx n="122" d="100"/>
          <a:sy n="122" d="100"/>
        </p:scale>
        <p:origin x="-216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slide" Target="slides/slide13.xml"/><Relationship Id="rId20" Type="http://schemas.openxmlformats.org/officeDocument/2006/relationships/viewProps" Target="viewProps.xml"/><Relationship Id="rId4" Type="http://schemas.openxmlformats.org/officeDocument/2006/relationships/slide" Target="slides/slide3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printerSettings" Target="printerSettings/printerSettings1.bin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832427-760F-4FA5-8793-A6E6CB219640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D19761C-F823-4683-AE8C-DA6B5AB15FB9}">
      <dgm:prSet phldrT="[Text]" custT="1"/>
      <dgm:spPr/>
      <dgm:t>
        <a:bodyPr/>
        <a:lstStyle/>
        <a:p>
          <a:r>
            <a:rPr lang="en-US" sz="1600" b="1" dirty="0" smtClean="0"/>
            <a:t>Nozzle</a:t>
          </a:r>
        </a:p>
        <a:p>
          <a:r>
            <a:rPr lang="en-US" sz="1600" b="1" dirty="0" smtClean="0"/>
            <a:t>[UsenixSec’09]</a:t>
          </a:r>
          <a:endParaRPr lang="en-US" sz="1600" b="1" dirty="0"/>
        </a:p>
      </dgm:t>
    </dgm:pt>
    <dgm:pt modelId="{384C5795-B876-4859-B959-94E94CC5D1DC}" type="parTrans" cxnId="{770233A6-6E1D-4B79-847E-4C5CA5C64696}">
      <dgm:prSet/>
      <dgm:spPr/>
      <dgm:t>
        <a:bodyPr/>
        <a:lstStyle/>
        <a:p>
          <a:endParaRPr lang="en-US" sz="4400" b="1"/>
        </a:p>
      </dgm:t>
    </dgm:pt>
    <dgm:pt modelId="{81AB1505-9789-4FAA-8412-5160F86456C5}" type="sibTrans" cxnId="{770233A6-6E1D-4B79-847E-4C5CA5C64696}">
      <dgm:prSet/>
      <dgm:spPr/>
      <dgm:t>
        <a:bodyPr/>
        <a:lstStyle/>
        <a:p>
          <a:endParaRPr lang="en-US" sz="4400" b="1"/>
        </a:p>
      </dgm:t>
    </dgm:pt>
    <dgm:pt modelId="{02000583-7DD7-4384-9120-E96591479DF6}">
      <dgm:prSet phldrT="[Text]" custT="1"/>
      <dgm:spPr/>
      <dgm:t>
        <a:bodyPr/>
        <a:lstStyle/>
        <a:p>
          <a:r>
            <a:rPr lang="en-US" sz="1600" b="1" dirty="0" err="1" smtClean="0"/>
            <a:t>NativeClient</a:t>
          </a:r>
          <a:r>
            <a:rPr lang="en-US" sz="1600" b="1" dirty="0" smtClean="0"/>
            <a:t>/XAX</a:t>
          </a:r>
        </a:p>
        <a:p>
          <a:r>
            <a:rPr lang="en-US" sz="1600" b="1" dirty="0" smtClean="0"/>
            <a:t>[Oakland’09/OSDI’08]</a:t>
          </a:r>
          <a:endParaRPr lang="en-US" sz="1600" b="1" dirty="0"/>
        </a:p>
      </dgm:t>
    </dgm:pt>
    <dgm:pt modelId="{0096EF28-0DB7-4478-9930-24669B714AF3}" type="parTrans" cxnId="{0FC6A33F-E40C-45B1-93C0-9EE33EDEE38F}">
      <dgm:prSet/>
      <dgm:spPr/>
      <dgm:t>
        <a:bodyPr/>
        <a:lstStyle/>
        <a:p>
          <a:endParaRPr lang="en-US" sz="4400" b="1"/>
        </a:p>
      </dgm:t>
    </dgm:pt>
    <dgm:pt modelId="{F9F596F5-C7CB-43F3-9FEE-756DA3D21625}" type="sibTrans" cxnId="{0FC6A33F-E40C-45B1-93C0-9EE33EDEE38F}">
      <dgm:prSet/>
      <dgm:spPr/>
      <dgm:t>
        <a:bodyPr/>
        <a:lstStyle/>
        <a:p>
          <a:endParaRPr lang="en-US" sz="6600" b="1"/>
        </a:p>
      </dgm:t>
    </dgm:pt>
    <dgm:pt modelId="{30A7C160-F020-4EE4-93E8-AFE1936C98E4}">
      <dgm:prSet phldrT="[Text]" custT="1"/>
      <dgm:spPr/>
      <dgm:t>
        <a:bodyPr/>
        <a:lstStyle/>
        <a:p>
          <a:r>
            <a:rPr lang="en-US" sz="1600" b="1" dirty="0" smtClean="0"/>
            <a:t>XSS filters/</a:t>
          </a:r>
        </a:p>
        <a:p>
          <a:r>
            <a:rPr lang="en-US" sz="1600" b="1" dirty="0" smtClean="0"/>
            <a:t>worm filters</a:t>
          </a:r>
          <a:endParaRPr lang="en-US" sz="1600" b="1" dirty="0"/>
        </a:p>
      </dgm:t>
    </dgm:pt>
    <dgm:pt modelId="{F3E66930-5C54-49AC-BB57-6239D4D77C0D}" type="parTrans" cxnId="{83F55219-C527-467D-B763-1F226D73A3C8}">
      <dgm:prSet/>
      <dgm:spPr/>
      <dgm:t>
        <a:bodyPr/>
        <a:lstStyle/>
        <a:p>
          <a:endParaRPr lang="en-US" sz="4400" b="1"/>
        </a:p>
      </dgm:t>
    </dgm:pt>
    <dgm:pt modelId="{68F53F4B-8E74-413D-A9AF-12E94D6CCE70}" type="sibTrans" cxnId="{83F55219-C527-467D-B763-1F226D73A3C8}">
      <dgm:prSet/>
      <dgm:spPr/>
      <dgm:t>
        <a:bodyPr/>
        <a:lstStyle/>
        <a:p>
          <a:endParaRPr lang="en-US" sz="4400" b="1"/>
        </a:p>
      </dgm:t>
    </dgm:pt>
    <dgm:pt modelId="{44046E78-B67F-4667-B41B-8311E80BBD04}">
      <dgm:prSet phldrT="[Text]" custT="1"/>
      <dgm:spPr/>
      <dgm:t>
        <a:bodyPr/>
        <a:lstStyle/>
        <a:p>
          <a:r>
            <a:rPr lang="en-US" sz="1600" b="1" dirty="0" err="1" smtClean="0"/>
            <a:t>StackGuard</a:t>
          </a:r>
          <a:r>
            <a:rPr lang="en-US" sz="1600" b="1" dirty="0" smtClean="0"/>
            <a:t>/</a:t>
          </a:r>
          <a:r>
            <a:rPr lang="en-US" sz="1600" b="1" dirty="0" err="1" smtClean="0"/>
            <a:t>HeapGuard</a:t>
          </a:r>
          <a:endParaRPr lang="en-US" sz="1600" b="1" dirty="0" smtClean="0"/>
        </a:p>
        <a:p>
          <a:r>
            <a:rPr lang="en-US" sz="1600" b="1" dirty="0" smtClean="0"/>
            <a:t>[UsenixSec’01/]</a:t>
          </a:r>
          <a:endParaRPr lang="en-US" sz="1600" b="1" dirty="0"/>
        </a:p>
      </dgm:t>
    </dgm:pt>
    <dgm:pt modelId="{887ECF64-D297-4C20-AF96-5A6B4FA1059F}" type="parTrans" cxnId="{F375E670-17AA-4CA5-B63A-7AC685E93271}">
      <dgm:prSet/>
      <dgm:spPr/>
      <dgm:t>
        <a:bodyPr/>
        <a:lstStyle/>
        <a:p>
          <a:endParaRPr lang="en-US" sz="4400" b="1"/>
        </a:p>
      </dgm:t>
    </dgm:pt>
    <dgm:pt modelId="{509EFB94-8B6F-4B47-833C-86849734C676}" type="sibTrans" cxnId="{F375E670-17AA-4CA5-B63A-7AC685E93271}">
      <dgm:prSet/>
      <dgm:spPr/>
      <dgm:t>
        <a:bodyPr/>
        <a:lstStyle/>
        <a:p>
          <a:endParaRPr lang="en-US" sz="4400" b="1"/>
        </a:p>
      </dgm:t>
    </dgm:pt>
    <dgm:pt modelId="{4570E44D-2C8F-40DD-B2AF-ADE0B560C62A}">
      <dgm:prSet phldrT="[Text]" custT="1"/>
      <dgm:spPr/>
      <dgm:t>
        <a:bodyPr/>
        <a:lstStyle/>
        <a:p>
          <a:r>
            <a:rPr lang="en-US" sz="1600" b="1" dirty="0" smtClean="0"/>
            <a:t>ConScript</a:t>
          </a:r>
        </a:p>
        <a:p>
          <a:r>
            <a:rPr lang="en-US" sz="1600" b="1" dirty="0" smtClean="0"/>
            <a:t>[Oakland’10]</a:t>
          </a:r>
          <a:endParaRPr lang="en-US" sz="1600" b="1" dirty="0"/>
        </a:p>
      </dgm:t>
    </dgm:pt>
    <dgm:pt modelId="{A66488B2-AA41-4F59-B03E-BA2A0C017AB9}" type="parTrans" cxnId="{F1496074-A822-41E9-9FCF-0A64E319B89A}">
      <dgm:prSet/>
      <dgm:spPr/>
      <dgm:t>
        <a:bodyPr/>
        <a:lstStyle/>
        <a:p>
          <a:endParaRPr lang="en-US" sz="4400" b="1"/>
        </a:p>
      </dgm:t>
    </dgm:pt>
    <dgm:pt modelId="{C402D1E8-F233-446B-ABC9-A7563C264EB2}" type="sibTrans" cxnId="{F1496074-A822-41E9-9FCF-0A64E319B89A}">
      <dgm:prSet/>
      <dgm:spPr/>
      <dgm:t>
        <a:bodyPr/>
        <a:lstStyle/>
        <a:p>
          <a:endParaRPr lang="en-US" sz="4400" b="1"/>
        </a:p>
      </dgm:t>
    </dgm:pt>
    <dgm:pt modelId="{4389516A-FFFE-4B06-BE39-6931C31D2376}" type="pres">
      <dgm:prSet presAssocID="{F6832427-760F-4FA5-8793-A6E6CB219640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FF13CDF-EFE2-4350-BE65-54322CC555E5}" type="pres">
      <dgm:prSet presAssocID="{CD19761C-F823-4683-AE8C-DA6B5AB15FB9}" presName="dummy" presStyleCnt="0"/>
      <dgm:spPr/>
    </dgm:pt>
    <dgm:pt modelId="{FE475317-9757-423D-9A9B-34C30DAE5DB1}" type="pres">
      <dgm:prSet presAssocID="{CD19761C-F823-4683-AE8C-DA6B5AB15FB9}" presName="node" presStyleLbl="revTx" presStyleIdx="0" presStyleCnt="5" custScaleX="14537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CA5F00-B24A-4C5A-ABBD-22435500AE5C}" type="pres">
      <dgm:prSet presAssocID="{81AB1505-9789-4FAA-8412-5160F86456C5}" presName="sibTrans" presStyleLbl="node1" presStyleIdx="0" presStyleCnt="5"/>
      <dgm:spPr/>
      <dgm:t>
        <a:bodyPr/>
        <a:lstStyle/>
        <a:p>
          <a:endParaRPr lang="en-US"/>
        </a:p>
      </dgm:t>
    </dgm:pt>
    <dgm:pt modelId="{CEBB0A56-F5E6-4154-9DCF-1A820544B310}" type="pres">
      <dgm:prSet presAssocID="{02000583-7DD7-4384-9120-E96591479DF6}" presName="dummy" presStyleCnt="0"/>
      <dgm:spPr/>
    </dgm:pt>
    <dgm:pt modelId="{42693F31-989D-4F41-8B02-B3150D9F6800}" type="pres">
      <dgm:prSet presAssocID="{02000583-7DD7-4384-9120-E96591479DF6}" presName="node" presStyleLbl="revTx" presStyleIdx="1" presStyleCnt="5" custScaleX="18784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1CAB00-2ECD-435B-A463-58DED58BB338}" type="pres">
      <dgm:prSet presAssocID="{F9F596F5-C7CB-43F3-9FEE-756DA3D21625}" presName="sibTrans" presStyleLbl="node1" presStyleIdx="1" presStyleCnt="5"/>
      <dgm:spPr/>
      <dgm:t>
        <a:bodyPr/>
        <a:lstStyle/>
        <a:p>
          <a:endParaRPr lang="en-US"/>
        </a:p>
      </dgm:t>
    </dgm:pt>
    <dgm:pt modelId="{B07122B1-10E2-428D-AD36-BBF5298AE971}" type="pres">
      <dgm:prSet presAssocID="{30A7C160-F020-4EE4-93E8-AFE1936C98E4}" presName="dummy" presStyleCnt="0"/>
      <dgm:spPr/>
    </dgm:pt>
    <dgm:pt modelId="{EF0CD735-EC4D-4C7E-B95A-CCC04A7C5C4F}" type="pres">
      <dgm:prSet presAssocID="{30A7C160-F020-4EE4-93E8-AFE1936C98E4}" presName="node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BBB5D5-1404-4D72-8E1C-2A36F0C6A9CD}" type="pres">
      <dgm:prSet presAssocID="{68F53F4B-8E74-413D-A9AF-12E94D6CCE70}" presName="sibTrans" presStyleLbl="node1" presStyleIdx="2" presStyleCnt="5"/>
      <dgm:spPr/>
      <dgm:t>
        <a:bodyPr/>
        <a:lstStyle/>
        <a:p>
          <a:endParaRPr lang="en-US"/>
        </a:p>
      </dgm:t>
    </dgm:pt>
    <dgm:pt modelId="{304EEBB7-A0B3-4372-A4C0-1FF788D166DB}" type="pres">
      <dgm:prSet presAssocID="{44046E78-B67F-4667-B41B-8311E80BBD04}" presName="dummy" presStyleCnt="0"/>
      <dgm:spPr/>
    </dgm:pt>
    <dgm:pt modelId="{08C698AC-15E4-4858-AB8F-966501235A91}" type="pres">
      <dgm:prSet presAssocID="{44046E78-B67F-4667-B41B-8311E80BBD04}" presName="node" presStyleLbl="revTx" presStyleIdx="3" presStyleCnt="5" custScaleX="2386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75D978-758B-412C-9925-46A60D70DFBE}" type="pres">
      <dgm:prSet presAssocID="{509EFB94-8B6F-4B47-833C-86849734C676}" presName="sibTrans" presStyleLbl="node1" presStyleIdx="3" presStyleCnt="5"/>
      <dgm:spPr/>
      <dgm:t>
        <a:bodyPr/>
        <a:lstStyle/>
        <a:p>
          <a:endParaRPr lang="en-US"/>
        </a:p>
      </dgm:t>
    </dgm:pt>
    <dgm:pt modelId="{85864BA5-DEEB-42FC-A184-15B732571405}" type="pres">
      <dgm:prSet presAssocID="{4570E44D-2C8F-40DD-B2AF-ADE0B560C62A}" presName="dummy" presStyleCnt="0"/>
      <dgm:spPr/>
    </dgm:pt>
    <dgm:pt modelId="{ED73B2BD-38AB-4513-95B1-43805246CA1E}" type="pres">
      <dgm:prSet presAssocID="{4570E44D-2C8F-40DD-B2AF-ADE0B560C62A}" presName="node" presStyleLbl="revTx" presStyleIdx="4" presStyleCnt="5" custScaleX="12928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FCCBFB-45E5-4BF4-8C16-AFFC3BE592A3}" type="pres">
      <dgm:prSet presAssocID="{C402D1E8-F233-446B-ABC9-A7563C264EB2}" presName="sibTrans" presStyleLbl="node1" presStyleIdx="4" presStyleCnt="5"/>
      <dgm:spPr/>
      <dgm:t>
        <a:bodyPr/>
        <a:lstStyle/>
        <a:p>
          <a:endParaRPr lang="en-US"/>
        </a:p>
      </dgm:t>
    </dgm:pt>
  </dgm:ptLst>
  <dgm:cxnLst>
    <dgm:cxn modelId="{4D3FA97F-BB27-4395-AC59-DA2BB22E2FAF}" type="presOf" srcId="{509EFB94-8B6F-4B47-833C-86849734C676}" destId="{5075D978-758B-412C-9925-46A60D70DFBE}" srcOrd="0" destOrd="0" presId="urn:microsoft.com/office/officeart/2005/8/layout/cycle1"/>
    <dgm:cxn modelId="{F375E670-17AA-4CA5-B63A-7AC685E93271}" srcId="{F6832427-760F-4FA5-8793-A6E6CB219640}" destId="{44046E78-B67F-4667-B41B-8311E80BBD04}" srcOrd="3" destOrd="0" parTransId="{887ECF64-D297-4C20-AF96-5A6B4FA1059F}" sibTransId="{509EFB94-8B6F-4B47-833C-86849734C676}"/>
    <dgm:cxn modelId="{0FC6A33F-E40C-45B1-93C0-9EE33EDEE38F}" srcId="{F6832427-760F-4FA5-8793-A6E6CB219640}" destId="{02000583-7DD7-4384-9120-E96591479DF6}" srcOrd="1" destOrd="0" parTransId="{0096EF28-0DB7-4478-9930-24669B714AF3}" sibTransId="{F9F596F5-C7CB-43F3-9FEE-756DA3D21625}"/>
    <dgm:cxn modelId="{0FA6A796-17AE-4AEF-A48D-DBAA0DE87717}" type="presOf" srcId="{F6832427-760F-4FA5-8793-A6E6CB219640}" destId="{4389516A-FFFE-4B06-BE39-6931C31D2376}" srcOrd="0" destOrd="0" presId="urn:microsoft.com/office/officeart/2005/8/layout/cycle1"/>
    <dgm:cxn modelId="{BF542785-CB4F-4D95-805B-F414C72D2001}" type="presOf" srcId="{30A7C160-F020-4EE4-93E8-AFE1936C98E4}" destId="{EF0CD735-EC4D-4C7E-B95A-CCC04A7C5C4F}" srcOrd="0" destOrd="0" presId="urn:microsoft.com/office/officeart/2005/8/layout/cycle1"/>
    <dgm:cxn modelId="{0108770D-F2BD-4B68-821A-D7C35BA5ACDE}" type="presOf" srcId="{4570E44D-2C8F-40DD-B2AF-ADE0B560C62A}" destId="{ED73B2BD-38AB-4513-95B1-43805246CA1E}" srcOrd="0" destOrd="0" presId="urn:microsoft.com/office/officeart/2005/8/layout/cycle1"/>
    <dgm:cxn modelId="{56EAACF6-5057-47F4-8172-E0197D027266}" type="presOf" srcId="{C402D1E8-F233-446B-ABC9-A7563C264EB2}" destId="{FDFCCBFB-45E5-4BF4-8C16-AFFC3BE592A3}" srcOrd="0" destOrd="0" presId="urn:microsoft.com/office/officeart/2005/8/layout/cycle1"/>
    <dgm:cxn modelId="{1CDFA813-9984-4FEB-83DA-80F30BE008CF}" type="presOf" srcId="{81AB1505-9789-4FAA-8412-5160F86456C5}" destId="{B3CA5F00-B24A-4C5A-ABBD-22435500AE5C}" srcOrd="0" destOrd="0" presId="urn:microsoft.com/office/officeart/2005/8/layout/cycle1"/>
    <dgm:cxn modelId="{83F55219-C527-467D-B763-1F226D73A3C8}" srcId="{F6832427-760F-4FA5-8793-A6E6CB219640}" destId="{30A7C160-F020-4EE4-93E8-AFE1936C98E4}" srcOrd="2" destOrd="0" parTransId="{F3E66930-5C54-49AC-BB57-6239D4D77C0D}" sibTransId="{68F53F4B-8E74-413D-A9AF-12E94D6CCE70}"/>
    <dgm:cxn modelId="{6850225F-03C6-4624-B76D-B8FF852CE61D}" type="presOf" srcId="{02000583-7DD7-4384-9120-E96591479DF6}" destId="{42693F31-989D-4F41-8B02-B3150D9F6800}" srcOrd="0" destOrd="0" presId="urn:microsoft.com/office/officeart/2005/8/layout/cycle1"/>
    <dgm:cxn modelId="{F1496074-A822-41E9-9FCF-0A64E319B89A}" srcId="{F6832427-760F-4FA5-8793-A6E6CB219640}" destId="{4570E44D-2C8F-40DD-B2AF-ADE0B560C62A}" srcOrd="4" destOrd="0" parTransId="{A66488B2-AA41-4F59-B03E-BA2A0C017AB9}" sibTransId="{C402D1E8-F233-446B-ABC9-A7563C264EB2}"/>
    <dgm:cxn modelId="{F3532205-0857-4CE0-86EB-119ACA690E0E}" type="presOf" srcId="{44046E78-B67F-4667-B41B-8311E80BBD04}" destId="{08C698AC-15E4-4858-AB8F-966501235A91}" srcOrd="0" destOrd="0" presId="urn:microsoft.com/office/officeart/2005/8/layout/cycle1"/>
    <dgm:cxn modelId="{2EA777DF-F184-430E-9230-CF6D3294F3C6}" type="presOf" srcId="{68F53F4B-8E74-413D-A9AF-12E94D6CCE70}" destId="{C0BBB5D5-1404-4D72-8E1C-2A36F0C6A9CD}" srcOrd="0" destOrd="0" presId="urn:microsoft.com/office/officeart/2005/8/layout/cycle1"/>
    <dgm:cxn modelId="{770233A6-6E1D-4B79-847E-4C5CA5C64696}" srcId="{F6832427-760F-4FA5-8793-A6E6CB219640}" destId="{CD19761C-F823-4683-AE8C-DA6B5AB15FB9}" srcOrd="0" destOrd="0" parTransId="{384C5795-B876-4859-B959-94E94CC5D1DC}" sibTransId="{81AB1505-9789-4FAA-8412-5160F86456C5}"/>
    <dgm:cxn modelId="{6CA42A3B-9D0C-4A97-AC1F-99A578A744A8}" type="presOf" srcId="{CD19761C-F823-4683-AE8C-DA6B5AB15FB9}" destId="{FE475317-9757-423D-9A9B-34C30DAE5DB1}" srcOrd="0" destOrd="0" presId="urn:microsoft.com/office/officeart/2005/8/layout/cycle1"/>
    <dgm:cxn modelId="{3BC631CD-F7A3-4D7D-AD0B-08482A230C62}" type="presOf" srcId="{F9F596F5-C7CB-43F3-9FEE-756DA3D21625}" destId="{F11CAB00-2ECD-435B-A463-58DED58BB338}" srcOrd="0" destOrd="0" presId="urn:microsoft.com/office/officeart/2005/8/layout/cycle1"/>
    <dgm:cxn modelId="{402E4BD6-ACC1-40AD-9055-70CD281CDD01}" type="presParOf" srcId="{4389516A-FFFE-4B06-BE39-6931C31D2376}" destId="{0FF13CDF-EFE2-4350-BE65-54322CC555E5}" srcOrd="0" destOrd="0" presId="urn:microsoft.com/office/officeart/2005/8/layout/cycle1"/>
    <dgm:cxn modelId="{68BE30F2-DB01-4297-86CB-A96FD418598D}" type="presParOf" srcId="{4389516A-FFFE-4B06-BE39-6931C31D2376}" destId="{FE475317-9757-423D-9A9B-34C30DAE5DB1}" srcOrd="1" destOrd="0" presId="urn:microsoft.com/office/officeart/2005/8/layout/cycle1"/>
    <dgm:cxn modelId="{0E75EDE1-9504-4CF5-8E75-6C2833C34171}" type="presParOf" srcId="{4389516A-FFFE-4B06-BE39-6931C31D2376}" destId="{B3CA5F00-B24A-4C5A-ABBD-22435500AE5C}" srcOrd="2" destOrd="0" presId="urn:microsoft.com/office/officeart/2005/8/layout/cycle1"/>
    <dgm:cxn modelId="{8EEE0A30-D727-426C-89F2-E382579C7597}" type="presParOf" srcId="{4389516A-FFFE-4B06-BE39-6931C31D2376}" destId="{CEBB0A56-F5E6-4154-9DCF-1A820544B310}" srcOrd="3" destOrd="0" presId="urn:microsoft.com/office/officeart/2005/8/layout/cycle1"/>
    <dgm:cxn modelId="{39701720-2F44-41E2-9416-1F9A52B9F36D}" type="presParOf" srcId="{4389516A-FFFE-4B06-BE39-6931C31D2376}" destId="{42693F31-989D-4F41-8B02-B3150D9F6800}" srcOrd="4" destOrd="0" presId="urn:microsoft.com/office/officeart/2005/8/layout/cycle1"/>
    <dgm:cxn modelId="{EE059AB8-AD1D-434D-A5C8-FAFA081BDAAD}" type="presParOf" srcId="{4389516A-FFFE-4B06-BE39-6931C31D2376}" destId="{F11CAB00-2ECD-435B-A463-58DED58BB338}" srcOrd="5" destOrd="0" presId="urn:microsoft.com/office/officeart/2005/8/layout/cycle1"/>
    <dgm:cxn modelId="{DE9C0BA2-D887-4E0F-84B5-C036410BA032}" type="presParOf" srcId="{4389516A-FFFE-4B06-BE39-6931C31D2376}" destId="{B07122B1-10E2-428D-AD36-BBF5298AE971}" srcOrd="6" destOrd="0" presId="urn:microsoft.com/office/officeart/2005/8/layout/cycle1"/>
    <dgm:cxn modelId="{ED64055E-85F8-4F15-AD33-29596C7D41B2}" type="presParOf" srcId="{4389516A-FFFE-4B06-BE39-6931C31D2376}" destId="{EF0CD735-EC4D-4C7E-B95A-CCC04A7C5C4F}" srcOrd="7" destOrd="0" presId="urn:microsoft.com/office/officeart/2005/8/layout/cycle1"/>
    <dgm:cxn modelId="{15AE880F-EB46-4508-8CBF-9D6D32B001B8}" type="presParOf" srcId="{4389516A-FFFE-4B06-BE39-6931C31D2376}" destId="{C0BBB5D5-1404-4D72-8E1C-2A36F0C6A9CD}" srcOrd="8" destOrd="0" presId="urn:microsoft.com/office/officeart/2005/8/layout/cycle1"/>
    <dgm:cxn modelId="{317F7805-C9A9-4E24-AB74-5D045C5F0F1E}" type="presParOf" srcId="{4389516A-FFFE-4B06-BE39-6931C31D2376}" destId="{304EEBB7-A0B3-4372-A4C0-1FF788D166DB}" srcOrd="9" destOrd="0" presId="urn:microsoft.com/office/officeart/2005/8/layout/cycle1"/>
    <dgm:cxn modelId="{5BBCF4AE-E85E-45CF-9B9F-2A77C1EC6271}" type="presParOf" srcId="{4389516A-FFFE-4B06-BE39-6931C31D2376}" destId="{08C698AC-15E4-4858-AB8F-966501235A91}" srcOrd="10" destOrd="0" presId="urn:microsoft.com/office/officeart/2005/8/layout/cycle1"/>
    <dgm:cxn modelId="{30983CAC-83ED-43F7-B719-2567DDEC1C55}" type="presParOf" srcId="{4389516A-FFFE-4B06-BE39-6931C31D2376}" destId="{5075D978-758B-412C-9925-46A60D70DFBE}" srcOrd="11" destOrd="0" presId="urn:microsoft.com/office/officeart/2005/8/layout/cycle1"/>
    <dgm:cxn modelId="{535D878B-D452-44DD-B163-A70E9A83F25D}" type="presParOf" srcId="{4389516A-FFFE-4B06-BE39-6931C31D2376}" destId="{85864BA5-DEEB-42FC-A184-15B732571405}" srcOrd="12" destOrd="0" presId="urn:microsoft.com/office/officeart/2005/8/layout/cycle1"/>
    <dgm:cxn modelId="{24AD61D7-B24B-4D64-A229-25FDD4A73919}" type="presParOf" srcId="{4389516A-FFFE-4B06-BE39-6931C31D2376}" destId="{ED73B2BD-38AB-4513-95B1-43805246CA1E}" srcOrd="13" destOrd="0" presId="urn:microsoft.com/office/officeart/2005/8/layout/cycle1"/>
    <dgm:cxn modelId="{289BACDA-0FF2-47A0-A3F5-7B244E2C7D25}" type="presParOf" srcId="{4389516A-FFFE-4B06-BE39-6931C31D2376}" destId="{FDFCCBFB-45E5-4BF4-8C16-AFFC3BE592A3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E475317-9757-423D-9A9B-34C30DAE5DB1}">
      <dsp:nvSpPr>
        <dsp:cNvPr id="0" name=""/>
        <dsp:cNvSpPr/>
      </dsp:nvSpPr>
      <dsp:spPr>
        <a:xfrm>
          <a:off x="4538400" y="33995"/>
          <a:ext cx="1626955" cy="1119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Nozzle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[UsenixSec’09]</a:t>
          </a:r>
          <a:endParaRPr lang="en-US" sz="1600" b="1" kern="1200" dirty="0"/>
        </a:p>
      </dsp:txBody>
      <dsp:txXfrm>
        <a:off x="4538400" y="33995"/>
        <a:ext cx="1626955" cy="1119113"/>
      </dsp:txXfrm>
    </dsp:sp>
    <dsp:sp modelId="{B3CA5F00-B24A-4C5A-ABBD-22435500AE5C}">
      <dsp:nvSpPr>
        <dsp:cNvPr id="0" name=""/>
        <dsp:cNvSpPr/>
      </dsp:nvSpPr>
      <dsp:spPr>
        <a:xfrm>
          <a:off x="2157499" y="1347"/>
          <a:ext cx="4198726" cy="4198726"/>
        </a:xfrm>
        <a:prstGeom prst="circularArrow">
          <a:avLst>
            <a:gd name="adj1" fmla="val 5197"/>
            <a:gd name="adj2" fmla="val 335716"/>
            <a:gd name="adj3" fmla="val 21294043"/>
            <a:gd name="adj4" fmla="val 19765537"/>
            <a:gd name="adj5" fmla="val 606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693F31-989D-4F41-8B02-B3150D9F6800}">
      <dsp:nvSpPr>
        <dsp:cNvPr id="0" name=""/>
        <dsp:cNvSpPr/>
      </dsp:nvSpPr>
      <dsp:spPr>
        <a:xfrm>
          <a:off x="4977512" y="2116836"/>
          <a:ext cx="2102242" cy="1119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/>
            <a:t>NativeClient</a:t>
          </a:r>
          <a:r>
            <a:rPr lang="en-US" sz="1600" b="1" kern="1200" dirty="0" smtClean="0"/>
            <a:t>/XAX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[Oakland’09/OSDI’08]</a:t>
          </a:r>
          <a:endParaRPr lang="en-US" sz="1600" b="1" kern="1200" dirty="0"/>
        </a:p>
      </dsp:txBody>
      <dsp:txXfrm>
        <a:off x="4977512" y="2116836"/>
        <a:ext cx="2102242" cy="1119113"/>
      </dsp:txXfrm>
    </dsp:sp>
    <dsp:sp modelId="{F11CAB00-2ECD-435B-A463-58DED58BB338}">
      <dsp:nvSpPr>
        <dsp:cNvPr id="0" name=""/>
        <dsp:cNvSpPr/>
      </dsp:nvSpPr>
      <dsp:spPr>
        <a:xfrm>
          <a:off x="2157499" y="1347"/>
          <a:ext cx="4198726" cy="4198726"/>
        </a:xfrm>
        <a:prstGeom prst="circularArrow">
          <a:avLst>
            <a:gd name="adj1" fmla="val 5197"/>
            <a:gd name="adj2" fmla="val 335716"/>
            <a:gd name="adj3" fmla="val 4015529"/>
            <a:gd name="adj4" fmla="val 2252670"/>
            <a:gd name="adj5" fmla="val 606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0CD735-EC4D-4C7E-B95A-CCC04A7C5C4F}">
      <dsp:nvSpPr>
        <dsp:cNvPr id="0" name=""/>
        <dsp:cNvSpPr/>
      </dsp:nvSpPr>
      <dsp:spPr>
        <a:xfrm>
          <a:off x="3697306" y="3404103"/>
          <a:ext cx="1119113" cy="1119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XSS filters/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worm filters</a:t>
          </a:r>
          <a:endParaRPr lang="en-US" sz="1600" b="1" kern="1200" dirty="0"/>
        </a:p>
      </dsp:txBody>
      <dsp:txXfrm>
        <a:off x="3697306" y="3404103"/>
        <a:ext cx="1119113" cy="1119113"/>
      </dsp:txXfrm>
    </dsp:sp>
    <dsp:sp modelId="{C0BBB5D5-1404-4D72-8E1C-2A36F0C6A9CD}">
      <dsp:nvSpPr>
        <dsp:cNvPr id="0" name=""/>
        <dsp:cNvSpPr/>
      </dsp:nvSpPr>
      <dsp:spPr>
        <a:xfrm>
          <a:off x="2157499" y="1347"/>
          <a:ext cx="4198726" cy="4198726"/>
        </a:xfrm>
        <a:prstGeom prst="circularArrow">
          <a:avLst>
            <a:gd name="adj1" fmla="val 5197"/>
            <a:gd name="adj2" fmla="val 335716"/>
            <a:gd name="adj3" fmla="val 8211614"/>
            <a:gd name="adj4" fmla="val 6448755"/>
            <a:gd name="adj5" fmla="val 606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C698AC-15E4-4858-AB8F-966501235A91}">
      <dsp:nvSpPr>
        <dsp:cNvPr id="0" name=""/>
        <dsp:cNvSpPr/>
      </dsp:nvSpPr>
      <dsp:spPr>
        <a:xfrm>
          <a:off x="1149844" y="2116836"/>
          <a:ext cx="2670494" cy="1119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/>
            <a:t>StackGuard</a:t>
          </a:r>
          <a:r>
            <a:rPr lang="en-US" sz="1600" b="1" kern="1200" dirty="0" smtClean="0"/>
            <a:t>/</a:t>
          </a:r>
          <a:r>
            <a:rPr lang="en-US" sz="1600" b="1" kern="1200" dirty="0" err="1" smtClean="0"/>
            <a:t>HeapGuard</a:t>
          </a:r>
          <a:endParaRPr lang="en-US" sz="1600" b="1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[UsenixSec’01/]</a:t>
          </a:r>
          <a:endParaRPr lang="en-US" sz="1600" b="1" kern="1200" dirty="0"/>
        </a:p>
      </dsp:txBody>
      <dsp:txXfrm>
        <a:off x="1149844" y="2116836"/>
        <a:ext cx="2670494" cy="1119113"/>
      </dsp:txXfrm>
    </dsp:sp>
    <dsp:sp modelId="{5075D978-758B-412C-9925-46A60D70DFBE}">
      <dsp:nvSpPr>
        <dsp:cNvPr id="0" name=""/>
        <dsp:cNvSpPr/>
      </dsp:nvSpPr>
      <dsp:spPr>
        <a:xfrm>
          <a:off x="2157499" y="1347"/>
          <a:ext cx="4198726" cy="4198726"/>
        </a:xfrm>
        <a:prstGeom prst="circularArrow">
          <a:avLst>
            <a:gd name="adj1" fmla="val 5197"/>
            <a:gd name="adj2" fmla="val 335716"/>
            <a:gd name="adj3" fmla="val 12298747"/>
            <a:gd name="adj4" fmla="val 10770240"/>
            <a:gd name="adj5" fmla="val 606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73B2BD-38AB-4513-95B1-43805246CA1E}">
      <dsp:nvSpPr>
        <dsp:cNvPr id="0" name=""/>
        <dsp:cNvSpPr/>
      </dsp:nvSpPr>
      <dsp:spPr>
        <a:xfrm>
          <a:off x="2438403" y="33995"/>
          <a:ext cx="1446890" cy="11191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ConScript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[Oakland’10]</a:t>
          </a:r>
          <a:endParaRPr lang="en-US" sz="1600" b="1" kern="1200" dirty="0"/>
        </a:p>
      </dsp:txBody>
      <dsp:txXfrm>
        <a:off x="2438403" y="33995"/>
        <a:ext cx="1446890" cy="1119113"/>
      </dsp:txXfrm>
    </dsp:sp>
    <dsp:sp modelId="{FDFCCBFB-45E5-4BF4-8C16-AFFC3BE592A3}">
      <dsp:nvSpPr>
        <dsp:cNvPr id="0" name=""/>
        <dsp:cNvSpPr/>
      </dsp:nvSpPr>
      <dsp:spPr>
        <a:xfrm>
          <a:off x="2157499" y="1347"/>
          <a:ext cx="4198726" cy="4198726"/>
        </a:xfrm>
        <a:prstGeom prst="circularArrow">
          <a:avLst>
            <a:gd name="adj1" fmla="val 5197"/>
            <a:gd name="adj2" fmla="val 335716"/>
            <a:gd name="adj3" fmla="val 16385809"/>
            <a:gd name="adj4" fmla="val 15509704"/>
            <a:gd name="adj5" fmla="val 6064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905C6B-8648-4533-8461-CBAEFE24D497}" type="datetimeFigureOut">
              <a:rPr lang="en-US" smtClean="0"/>
              <a:pPr/>
              <a:t>5/19/10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CABA08-B217-419A-A5B7-8A616D9717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58137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1AF7C-91C8-4595-8A6F-17D5DAA56FA4}" type="datetime1">
              <a:rPr lang="en-US" smtClean="0"/>
              <a:pPr/>
              <a:t>5/19/10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1F55E-D0B2-4279-90F4-AFCF4E950E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038984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56A16-EAC6-4ED1-9F0F-4B191EC07ACB}" type="datetime1">
              <a:rPr lang="en-US" smtClean="0"/>
              <a:pPr/>
              <a:t>5/19/10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1F55E-D0B2-4279-90F4-AFCF4E950E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62856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055F5-067C-4635-B155-2BA948A30EB7}" type="datetime1">
              <a:rPr lang="en-US" smtClean="0"/>
              <a:pPr/>
              <a:t>5/19/10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1F55E-D0B2-4279-90F4-AFCF4E950E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28410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D1140-0A95-425B-96E4-EBF6B3B898D5}" type="datetime1">
              <a:rPr lang="en-US" smtClean="0"/>
              <a:pPr/>
              <a:t>5/19/10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1F55E-D0B2-4279-90F4-AFCF4E950E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6849092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1B46E-0617-4E48-B1A5-F1339D4347A8}" type="datetime1">
              <a:rPr lang="en-US" smtClean="0"/>
              <a:pPr/>
              <a:t>5/19/10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1F55E-D0B2-4279-90F4-AFCF4E950E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83844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3CE33-5977-4E98-A9A4-C4E29B5C1ABC}" type="datetime1">
              <a:rPr lang="en-US" smtClean="0"/>
              <a:pPr/>
              <a:t>5/19/10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1F55E-D0B2-4279-90F4-AFCF4E950E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9806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9EB14-FF31-49BF-9F79-46E7172EE709}" type="datetime1">
              <a:rPr lang="en-US" smtClean="0"/>
              <a:pPr/>
              <a:t>5/19/10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1F55E-D0B2-4279-90F4-AFCF4E950E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29014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5967F-70C6-49C9-9E88-A41F7CC57964}" type="datetime1">
              <a:rPr lang="en-US" smtClean="0"/>
              <a:pPr/>
              <a:t>5/19/10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1F55E-D0B2-4279-90F4-AFCF4E950E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028782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59A9F-74C0-45B2-88BB-F57A2604EFC0}" type="datetime1">
              <a:rPr lang="en-US" smtClean="0"/>
              <a:pPr/>
              <a:t>5/19/10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1F55E-D0B2-4279-90F4-AFCF4E950E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521154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DB7D8-8022-4091-8C12-FC1659B6605D}" type="datetime1">
              <a:rPr lang="en-US" smtClean="0"/>
              <a:pPr/>
              <a:t>5/19/10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1F55E-D0B2-4279-90F4-AFCF4E950E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950196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55AE0-17CC-4822-940C-6451BCE14783}" type="datetime1">
              <a:rPr lang="en-US" smtClean="0"/>
              <a:pPr/>
              <a:t>5/19/10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1F55E-D0B2-4279-90F4-AFCF4E950E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152095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EEEE3-D157-4023-8078-C5C7B5FBB106}" type="datetime1">
              <a:rPr lang="en-US" smtClean="0"/>
              <a:pPr/>
              <a:t>5/19/10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D1F55E-D0B2-4279-90F4-AFCF4E950E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760152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6" Type="http://schemas.microsoft.com/office/2007/relationships/diagramDrawing" Target="../diagrams/drawing1.xml"/><Relationship Id="rId4" Type="http://schemas.openxmlformats.org/officeDocument/2006/relationships/diagramQuickStyle" Target="../diagrams/quickStyle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Relationship Id="rId3" Type="http://schemas.openxmlformats.org/officeDocument/2006/relationships/diagramLayout" Target="../diagrams/layout1.xml"/><Relationship Id="rId5" Type="http://schemas.openxmlformats.org/officeDocument/2006/relationships/diagramColors" Target="../diagrams/colors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Empowering Browser Security for Mobile Devices Using Smart CDNs</a:t>
            </a: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Ben Livshits and David Molnar</a:t>
            </a:r>
          </a:p>
          <a:p>
            <a:r>
              <a:rPr lang="en-US" b="1" dirty="0" smtClean="0"/>
              <a:t>Microsoft Research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1F55E-D0B2-4279-90F4-AFCF4E950E0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490540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Research Directions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What if the middle tier is not trustworthy?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What new security services can we provide?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1F55E-D0B2-4279-90F4-AFCF4E950E01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43200" y="5105400"/>
            <a:ext cx="601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Let’s do the easiest one first…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56588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Service: Nozzle in Mobile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Nozzle is a heap spraying prevention system that protects desktop browsers [UsenixSec’09</a:t>
            </a:r>
            <a:r>
              <a:rPr lang="en-US" dirty="0" smtClean="0"/>
              <a:t>]</a:t>
            </a:r>
          </a:p>
          <a:p>
            <a:r>
              <a:rPr lang="en-US" dirty="0" smtClean="0"/>
              <a:t>How </a:t>
            </a:r>
            <a:r>
              <a:rPr lang="en-US" dirty="0" smtClean="0"/>
              <a:t>to</a:t>
            </a:r>
            <a:r>
              <a:rPr lang="en-US" dirty="0" smtClean="0"/>
              <a:t> deploy Nozzle </a:t>
            </a:r>
            <a:r>
              <a:rPr lang="en-US" dirty="0" smtClean="0"/>
              <a:t>on</a:t>
            </a:r>
            <a:r>
              <a:rPr lang="en-US" dirty="0" smtClean="0"/>
              <a:t> mobile browsers?</a:t>
            </a:r>
          </a:p>
          <a:p>
            <a:r>
              <a:rPr lang="en-US" dirty="0" smtClean="0"/>
              <a:t>Software updates on all handsets..?</a:t>
            </a:r>
          </a:p>
          <a:p>
            <a:r>
              <a:rPr lang="en-US" dirty="0" smtClean="0"/>
              <a:t>Same problem for </a:t>
            </a:r>
            <a:r>
              <a:rPr lang="en-US" b="1" dirty="0" smtClean="0"/>
              <a:t>any</a:t>
            </a:r>
            <a:r>
              <a:rPr lang="en-US" dirty="0" smtClean="0"/>
              <a:t> browser based mitigation – </a:t>
            </a:r>
            <a:r>
              <a:rPr lang="en-US" dirty="0" err="1" smtClean="0"/>
              <a:t>StackGuard</a:t>
            </a:r>
            <a:r>
              <a:rPr lang="en-US" dirty="0" smtClean="0"/>
              <a:t>, </a:t>
            </a:r>
            <a:r>
              <a:rPr lang="en-US" dirty="0" err="1" smtClean="0"/>
              <a:t>RandomHeap</a:t>
            </a:r>
            <a:r>
              <a:rPr lang="en-US" dirty="0" smtClean="0"/>
              <a:t>, your paper at W2SP20XX…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1F55E-D0B2-4279-90F4-AFCF4E950E01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62658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Service: Nozzle in Mobile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1F55E-D0B2-4279-90F4-AFCF4E950E01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 bwMode="auto">
          <a:xfrm>
            <a:off x="457200" y="2174122"/>
            <a:ext cx="8229600" cy="3378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743200" y="4343400"/>
            <a:ext cx="3124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Run Nozzle in </a:t>
            </a:r>
            <a:r>
              <a:rPr lang="en-US" dirty="0" err="1" smtClean="0"/>
              <a:t>sCDN</a:t>
            </a:r>
            <a:r>
              <a:rPr lang="en-US" dirty="0" smtClean="0"/>
              <a:t>!</a:t>
            </a:r>
          </a:p>
          <a:p>
            <a:r>
              <a:rPr lang="en-US" dirty="0" smtClean="0"/>
              <a:t>Catch heap sprays,</a:t>
            </a:r>
          </a:p>
          <a:p>
            <a:r>
              <a:rPr lang="en-US" dirty="0" smtClean="0"/>
              <a:t>p</a:t>
            </a:r>
            <a:r>
              <a:rPr lang="en-US" dirty="0" smtClean="0"/>
              <a:t>re-render benign pages,</a:t>
            </a:r>
          </a:p>
          <a:p>
            <a:r>
              <a:rPr lang="en-US" dirty="0" smtClean="0"/>
              <a:t>s</a:t>
            </a:r>
            <a:r>
              <a:rPr lang="en-US" dirty="0" smtClean="0"/>
              <a:t>hip renders to mobile.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62658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</a:t>
            </a:r>
            <a:r>
              <a:rPr lang="en-US" dirty="0" err="1" smtClean="0"/>
              <a:t>sCDN</a:t>
            </a:r>
            <a:r>
              <a:rPr lang="en-US" dirty="0" smtClean="0"/>
              <a:t> Security </a:t>
            </a:r>
            <a:r>
              <a:rPr lang="en-US" dirty="0" smtClean="0"/>
              <a:t>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Real Time </a:t>
            </a:r>
            <a:r>
              <a:rPr lang="en-US" dirty="0" smtClean="0"/>
              <a:t>phish tracking</a:t>
            </a:r>
          </a:p>
          <a:p>
            <a:pPr lvl="1"/>
            <a:r>
              <a:rPr lang="en-US" dirty="0" smtClean="0"/>
              <a:t>“Why is everyone suddenly going to </a:t>
            </a:r>
            <a:r>
              <a:rPr lang="en-US" dirty="0" err="1" smtClean="0"/>
              <a:t>whuffo.com</a:t>
            </a:r>
            <a:r>
              <a:rPr lang="en-US" dirty="0" smtClean="0"/>
              <a:t>?” </a:t>
            </a:r>
            <a:endParaRPr lang="en-US" dirty="0" smtClean="0"/>
          </a:p>
          <a:p>
            <a:r>
              <a:rPr lang="en-US" dirty="0" smtClean="0"/>
              <a:t>URL reputation</a:t>
            </a:r>
          </a:p>
          <a:p>
            <a:pPr lvl="1"/>
            <a:r>
              <a:rPr lang="en-US" dirty="0" smtClean="0"/>
              <a:t>“15 other people were owned by this URL” </a:t>
            </a:r>
          </a:p>
          <a:p>
            <a:r>
              <a:rPr lang="en-US" dirty="0" smtClean="0"/>
              <a:t>XSS filters</a:t>
            </a:r>
          </a:p>
          <a:p>
            <a:r>
              <a:rPr lang="en-US" dirty="0" smtClean="0"/>
              <a:t>Fuzz testing seeded with real traces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1F55E-D0B2-4279-90F4-AFCF4E950E01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34507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Untrustworthy Infrastructure?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Multiple vendors</a:t>
            </a:r>
          </a:p>
          <a:p>
            <a:pPr lvl="1"/>
            <a:r>
              <a:rPr lang="en-US" dirty="0" smtClean="0"/>
              <a:t>Linksys, Cisco, </a:t>
            </a:r>
            <a:r>
              <a:rPr lang="en-US" dirty="0" err="1" smtClean="0"/>
              <a:t>Akamai</a:t>
            </a:r>
            <a:r>
              <a:rPr lang="en-US" dirty="0" smtClean="0"/>
              <a:t>, Limelight, …</a:t>
            </a:r>
          </a:p>
          <a:p>
            <a:r>
              <a:rPr lang="en-US" dirty="0" smtClean="0"/>
              <a:t>Multiple operators</a:t>
            </a:r>
          </a:p>
          <a:p>
            <a:pPr lvl="1"/>
            <a:r>
              <a:rPr lang="en-US" dirty="0" smtClean="0"/>
              <a:t>Comcast, Sprint, AT&amp;T, T-Mobile, Joe </a:t>
            </a:r>
            <a:r>
              <a:rPr lang="en-US" dirty="0" err="1" smtClean="0"/>
              <a:t>Sixpack</a:t>
            </a:r>
            <a:r>
              <a:rPr lang="en-US" dirty="0" smtClean="0"/>
              <a:t>, … </a:t>
            </a:r>
          </a:p>
          <a:p>
            <a:r>
              <a:rPr lang="en-US" dirty="0" smtClean="0"/>
              <a:t>Multiple web applications</a:t>
            </a:r>
          </a:p>
          <a:p>
            <a:r>
              <a:rPr lang="en-US" dirty="0" smtClean="0"/>
              <a:t>How do these parties work together?</a:t>
            </a:r>
          </a:p>
          <a:p>
            <a:r>
              <a:rPr lang="en-US" dirty="0" smtClean="0"/>
              <a:t>What about privacy?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1F55E-D0B2-4279-90F4-AFCF4E950E01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Research Directions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What if the middle tier is not trustworthy?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What new security services can we provide?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1F55E-D0B2-4279-90F4-AFCF4E950E01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56588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Mobile Web Growth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1F55E-D0B2-4279-90F4-AFCF4E950E01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5" name="Picture 2" descr="http://www.cisco.com/en/US/solutions/collateral/ns341/ns525/ns537/ns705/ns827/images/white_paper_c11-520862-03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362200"/>
            <a:ext cx="6200393" cy="3767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9222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 Mobile Web Growth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1F55E-D0B2-4279-90F4-AFCF4E950E01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524000"/>
            <a:ext cx="6367462" cy="4789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746017278"/>
      </p:ext>
    </p:extLst>
  </p:cSld>
  <p:clrMapOvr>
    <a:masterClrMapping/>
  </p:clrMapOvr>
  <mc:AlternateContent>
    <mc:Choice xmlns:mc="http://schemas.openxmlformats.org/markup-compatibility/2006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Requires="p14">
      <p:transition spd="slow" p14:dur="2000"/>
    </mc:Choice>
    <mc:Fallback>
      <mp:transition xmlns:mp="http://schemas.microsoft.com/office/mac/powerpoint/2008/main"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 Mobile Study</a:t>
            </a:r>
            <a:endParaRPr lang="en-US" dirty="0"/>
          </a:p>
        </p:txBody>
      </p:sp>
      <p:pic>
        <p:nvPicPr>
          <p:cNvPr id="5" name="Content Placeholder 4" descr="Screen Clippi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>
          <a:xfrm>
            <a:off x="2286000" y="1676400"/>
            <a:ext cx="4083389" cy="457200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1F55E-D0B2-4279-90F4-AFCF4E950E01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6200" y="6477000"/>
            <a:ext cx="382829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http://www.opera.com/media/smw/2009/pdf/smw032009.pdf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87881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Research in Desktop Browser Security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1F55E-D0B2-4279-90F4-AFCF4E950E01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7590259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09944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E475317-9757-423D-9A9B-34C30DAE5D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graphicEl>
                                              <a:dgm id="{FE475317-9757-423D-9A9B-34C30DAE5DB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3CA5F00-B24A-4C5A-ABBD-22435500AE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graphicEl>
                                              <a:dgm id="{B3CA5F00-B24A-4C5A-ABBD-22435500AE5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2693F31-989D-4F41-8B02-B3150D9F68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graphicEl>
                                              <a:dgm id="{42693F31-989D-4F41-8B02-B3150D9F680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11CAB00-2ECD-435B-A463-58DED58BB33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>
                                            <p:graphicEl>
                                              <a:dgm id="{F11CAB00-2ECD-435B-A463-58DED58BB33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F0CD735-EC4D-4C7E-B95A-CCC04A7C5C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>
                                            <p:graphicEl>
                                              <a:dgm id="{EF0CD735-EC4D-4C7E-B95A-CCC04A7C5C4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0BBB5D5-1404-4D72-8E1C-2A36F0C6A9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>
                                            <p:graphicEl>
                                              <a:dgm id="{C0BBB5D5-1404-4D72-8E1C-2A36F0C6A9C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8C698AC-15E4-4858-AB8F-966501235A9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>
                                            <p:graphicEl>
                                              <a:dgm id="{08C698AC-15E4-4858-AB8F-966501235A9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5075D978-758B-412C-9925-46A60D70DF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">
                                            <p:graphicEl>
                                              <a:dgm id="{5075D978-758B-412C-9925-46A60D70DFB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D73B2BD-38AB-4513-95B1-43805246CA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>
                                            <p:graphicEl>
                                              <a:dgm id="{ED73B2BD-38AB-4513-95B1-43805246CA1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DFCCBFB-45E5-4BF4-8C16-AFFC3BE592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graphicEl>
                                              <a:dgm id="{FDFCCBFB-45E5-4BF4-8C16-AFFC3BE592A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Mobile: Difficulties of Adoption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1F55E-D0B2-4279-90F4-AFCF4E950E01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6" name="Picture 2" descr="http://www.mobilecrunch.com/wp-content/uploads/2010/05/Screen-shot-2010-05-18-at-May-18-10.13.59-AM-630x248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1600200"/>
            <a:ext cx="8710766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52400" y="6400800"/>
            <a:ext cx="49167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http://developer.android.com/resources/dashboard/platform-versions.html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533995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CDNs are Growing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1F55E-D0B2-4279-90F4-AFCF4E950E01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5" name="Picture 2" descr="http://blog.streamingmedia.com/photos/uncategorized/2008/08/20/cdnmarket_7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50646" y="1600200"/>
            <a:ext cx="6242707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93225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Consequence: Fat </a:t>
            </a:r>
            <a:r>
              <a:rPr lang="en-US" dirty="0" smtClean="0"/>
              <a:t>Middle </a:t>
            </a:r>
            <a:r>
              <a:rPr lang="en-US" dirty="0" smtClean="0"/>
              <a:t>Tier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tretch>
            <a:fillRect/>
          </a:stretch>
        </p:blipFill>
        <p:spPr bwMode="auto">
          <a:xfrm>
            <a:off x="457200" y="2174122"/>
            <a:ext cx="8229600" cy="3378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1F55E-D0B2-4279-90F4-AFCF4E950E01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0" y="5715000"/>
            <a:ext cx="91440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Rise of “smart CDN” (</a:t>
            </a:r>
            <a:r>
              <a:rPr lang="en-US" sz="2400" dirty="0" err="1" smtClean="0"/>
              <a:t>sCDN</a:t>
            </a:r>
            <a:r>
              <a:rPr lang="en-US" sz="2400" dirty="0" smtClean="0"/>
              <a:t>)</a:t>
            </a:r>
          </a:p>
          <a:p>
            <a:pPr algn="ctr"/>
            <a:r>
              <a:rPr lang="en-US" sz="2400" dirty="0" smtClean="0"/>
              <a:t>What </a:t>
            </a:r>
            <a:r>
              <a:rPr lang="en-US" sz="2400" dirty="0" smtClean="0"/>
              <a:t>does </a:t>
            </a:r>
            <a:r>
              <a:rPr lang="en-US" sz="2400" dirty="0" smtClean="0"/>
              <a:t>this </a:t>
            </a:r>
            <a:r>
              <a:rPr lang="en-US" sz="2400" dirty="0" smtClean="0"/>
              <a:t>mean for security?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813337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Research Directions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What if the middle tier is not trustworthy?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What new security services can we provide?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1F55E-D0B2-4279-90F4-AFCF4E950E0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156588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344</TotalTime>
  <Words>387</Words>
  <Application>Microsoft Macintosh PowerPoint</Application>
  <PresentationFormat>On-screen Show (4:3)</PresentationFormat>
  <Paragraphs>84</Paragraphs>
  <Slides>15</Slides>
  <Notes>0</Notes>
  <HiddenSlides>1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Empowering Browser Security for Mobile Devices Using Smart CDNs</vt:lpstr>
      <vt:lpstr>Mobile Web Growth</vt:lpstr>
      <vt:lpstr>US Mobile Web Growth</vt:lpstr>
      <vt:lpstr>Opera Mobile Study</vt:lpstr>
      <vt:lpstr>Research in Desktop Browser Security</vt:lpstr>
      <vt:lpstr>Mobile: Difficulties of Adoption</vt:lpstr>
      <vt:lpstr>CDNs are Growing</vt:lpstr>
      <vt:lpstr>Consequence: Fat Middle Tier</vt:lpstr>
      <vt:lpstr>Two Research Directions</vt:lpstr>
      <vt:lpstr>Two Research Directions</vt:lpstr>
      <vt:lpstr>Example Service: Nozzle in Mobile</vt:lpstr>
      <vt:lpstr>Example Service: Nozzle in Mobile</vt:lpstr>
      <vt:lpstr>More sCDN Security Services</vt:lpstr>
      <vt:lpstr>Untrustworthy Infrastructure?</vt:lpstr>
      <vt:lpstr>Two Research Directions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Empowering Browser Security for Mobile Devices Using Smart CDNs</dc:title>
  <dc:creator>Ben Livshits</dc:creator>
  <cp:lastModifiedBy>David Molnar</cp:lastModifiedBy>
  <cp:revision>19</cp:revision>
  <dcterms:created xsi:type="dcterms:W3CDTF">2010-05-20T04:03:29Z</dcterms:created>
  <dcterms:modified xsi:type="dcterms:W3CDTF">2010-05-20T06:43:47Z</dcterms:modified>
</cp:coreProperties>
</file>